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  <p:sldMasterId id="2147483673" r:id="rId3"/>
  </p:sldMasterIdLst>
  <p:notesMasterIdLst>
    <p:notesMasterId r:id="rId28"/>
  </p:notesMasterIdLst>
  <p:handoutMasterIdLst>
    <p:handoutMasterId r:id="rId29"/>
  </p:handoutMasterIdLst>
  <p:sldIdLst>
    <p:sldId id="394" r:id="rId4"/>
    <p:sldId id="450" r:id="rId5"/>
    <p:sldId id="484" r:id="rId6"/>
    <p:sldId id="452" r:id="rId7"/>
    <p:sldId id="469" r:id="rId8"/>
    <p:sldId id="473" r:id="rId9"/>
    <p:sldId id="485" r:id="rId10"/>
    <p:sldId id="478" r:id="rId11"/>
    <p:sldId id="477" r:id="rId12"/>
    <p:sldId id="476" r:id="rId13"/>
    <p:sldId id="479" r:id="rId14"/>
    <p:sldId id="480" r:id="rId15"/>
    <p:sldId id="481" r:id="rId16"/>
    <p:sldId id="482" r:id="rId17"/>
    <p:sldId id="472" r:id="rId18"/>
    <p:sldId id="483" r:id="rId19"/>
    <p:sldId id="415" r:id="rId20"/>
    <p:sldId id="416" r:id="rId21"/>
    <p:sldId id="417" r:id="rId22"/>
    <p:sldId id="418" r:id="rId23"/>
    <p:sldId id="420" r:id="rId24"/>
    <p:sldId id="442" r:id="rId25"/>
    <p:sldId id="352" r:id="rId26"/>
    <p:sldId id="393" r:id="rId2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3A14"/>
    <a:srgbClr val="E85C0E"/>
    <a:srgbClr val="BAB398"/>
    <a:srgbClr val="ADA485"/>
    <a:srgbClr val="C6C0AA"/>
    <a:srgbClr val="663606"/>
    <a:srgbClr val="663106"/>
    <a:srgbClr val="F8DC9E"/>
    <a:srgbClr val="FBEEDC"/>
    <a:srgbClr val="FBEEC9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14" autoAdjust="0"/>
    <p:restoredTop sz="94595" autoAdjust="0"/>
  </p:normalViewPr>
  <p:slideViewPr>
    <p:cSldViewPr>
      <p:cViewPr varScale="1">
        <p:scale>
          <a:sx n="82" d="100"/>
          <a:sy n="82" d="100"/>
        </p:scale>
        <p:origin x="682" y="6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9/19/2016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jpe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jpeg>
</file>

<file path=ppt/media/image37.png>
</file>

<file path=ppt/media/image38.png>
</file>

<file path=ppt/media/image39.png>
</file>

<file path=ppt/media/image4.jpeg>
</file>

<file path=ppt/media/image40.jpe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9/19/2016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18955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263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5940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627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415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8007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665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2770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9/19/2016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2760406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9/19/2016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61788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10285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252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1394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9/19/2016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9/19/2016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28520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://softuni.bg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jpe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softuni.bg/users/profile/show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jpe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jpeg"/><Relationship Id="rId7" Type="http://schemas.openxmlformats.org/officeDocument/2006/relationships/image" Target="../media/image32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png"/><Relationship Id="rId11" Type="http://schemas.openxmlformats.org/officeDocument/2006/relationships/image" Target="../media/image35.jpeg"/><Relationship Id="rId5" Type="http://schemas.openxmlformats.org/officeDocument/2006/relationships/image" Target="../media/image30.png"/><Relationship Id="rId10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courses/programming-fundamentals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oftuni.bg/forum/categories/44/" TargetMode="External"/><Relationship Id="rId4" Type="http://schemas.openxmlformats.org/officeDocument/2006/relationships/image" Target="../media/image3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troprogramming.info/intro-csharp-book/" TargetMode="External"/><Relationship Id="rId2" Type="http://schemas.openxmlformats.org/officeDocument/2006/relationships/hyperlink" Target="http://www.introprogramming.info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jpeg"/><Relationship Id="rId5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40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sualstudio.com/en-us/downloads/download-visual-studio-vs.aspx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://komfo.com/" TargetMode="External"/><Relationship Id="rId13" Type="http://schemas.openxmlformats.org/officeDocument/2006/relationships/image" Target="../media/image15.png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s://softuni.bg/courses/programming-fundamentals" TargetMode="External"/><Relationship Id="rId21" Type="http://schemas.openxmlformats.org/officeDocument/2006/relationships/image" Target="../media/image19.png"/><Relationship Id="rId7" Type="http://schemas.openxmlformats.org/officeDocument/2006/relationships/image" Target="../media/image12.png"/><Relationship Id="rId12" Type="http://schemas.openxmlformats.org/officeDocument/2006/relationships/hyperlink" Target="http://www.softwaregroup-bg.com/" TargetMode="External"/><Relationship Id="rId17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5" Type="http://schemas.openxmlformats.org/officeDocument/2006/relationships/image" Target="../media/image16.png"/><Relationship Id="rId23" Type="http://schemas.openxmlformats.org/officeDocument/2006/relationships/image" Target="../media/image20.png"/><Relationship Id="rId10" Type="http://schemas.openxmlformats.org/officeDocument/2006/relationships/hyperlink" Target="http://smartit.bg/" TargetMode="External"/><Relationship Id="rId19" Type="http://schemas.openxmlformats.org/officeDocument/2006/relationships/image" Target="../media/image18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13.png"/><Relationship Id="rId14" Type="http://schemas.openxmlformats.org/officeDocument/2006/relationships/hyperlink" Target="http://www.indeavr.com/" TargetMode="External"/><Relationship Id="rId22" Type="http://schemas.openxmlformats.org/officeDocument/2006/relationships/hyperlink" Target="http://www.telenor.bg/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://creativecommons.org/licenses/by-sa/4.0/" TargetMode="External"/><Relationship Id="rId4" Type="http://schemas.openxmlformats.org/officeDocument/2006/relationships/hyperlink" Target="http://www.introprogramming.info/english-intro-csharp-book/" TargetMode="Externa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13" Type="http://schemas.openxmlformats.org/officeDocument/2006/relationships/image" Target="../media/image46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4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44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4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hyperlink" Target="http://www.indeavr.com/" TargetMode="External"/><Relationship Id="rId18" Type="http://schemas.openxmlformats.org/officeDocument/2006/relationships/image" Target="../media/image18.png"/><Relationship Id="rId3" Type="http://schemas.openxmlformats.org/officeDocument/2006/relationships/hyperlink" Target="http://www.luxoft.com/" TargetMode="External"/><Relationship Id="rId21" Type="http://schemas.openxmlformats.org/officeDocument/2006/relationships/hyperlink" Target="http://www.telenor.bg/" TargetMode="External"/><Relationship Id="rId7" Type="http://schemas.openxmlformats.org/officeDocument/2006/relationships/hyperlink" Target="http://komfo.com/" TargetMode="External"/><Relationship Id="rId12" Type="http://schemas.openxmlformats.org/officeDocument/2006/relationships/image" Target="../media/image15.png"/><Relationship Id="rId17" Type="http://schemas.openxmlformats.org/officeDocument/2006/relationships/hyperlink" Target="http://netpeak.bg/" TargetMode="External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7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hyperlink" Target="http://www.softwaregroup-bg.com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://www.infragistics.com/" TargetMode="External"/><Relationship Id="rId10" Type="http://schemas.openxmlformats.org/officeDocument/2006/relationships/image" Target="../media/image14.png"/><Relationship Id="rId19" Type="http://schemas.openxmlformats.org/officeDocument/2006/relationships/hyperlink" Target="http://www.superhosting.bg/" TargetMode="External"/><Relationship Id="rId4" Type="http://schemas.openxmlformats.org/officeDocument/2006/relationships/image" Target="../media/image11.png"/><Relationship Id="rId9" Type="http://schemas.openxmlformats.org/officeDocument/2006/relationships/hyperlink" Target="http://smartit.bg/" TargetMode="External"/><Relationship Id="rId14" Type="http://schemas.openxmlformats.org/officeDocument/2006/relationships/image" Target="../media/image16.png"/><Relationship Id="rId22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jpe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jpe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jpe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184" t="6250" r="33580"/>
          <a:stretch/>
        </p:blipFill>
        <p:spPr>
          <a:xfrm>
            <a:off x="6018212" y="3505201"/>
            <a:ext cx="5648771" cy="2819400"/>
          </a:xfrm>
          <a:prstGeom prst="ellipse">
            <a:avLst/>
          </a:prstGeom>
          <a:ln>
            <a:noFill/>
          </a:ln>
          <a:effectLst>
            <a:softEdge rad="127000"/>
          </a:effectLst>
        </p:spPr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351212" y="1065964"/>
            <a:ext cx="8125251" cy="1171552"/>
          </a:xfrm>
        </p:spPr>
        <p:txBody>
          <a:bodyPr>
            <a:normAutofit/>
          </a:bodyPr>
          <a:lstStyle/>
          <a:p>
            <a:r>
              <a:rPr lang="en-US" dirty="0"/>
              <a:t>Programming Fundamentals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351212" y="2345464"/>
            <a:ext cx="8125251" cy="778736"/>
          </a:xfrm>
        </p:spPr>
        <p:txBody>
          <a:bodyPr>
            <a:normAutofit/>
          </a:bodyPr>
          <a:lstStyle/>
          <a:p>
            <a:r>
              <a:rPr lang="en-US" dirty="0"/>
              <a:t>Course Introduction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5286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9985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037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7442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4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5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03612" y="3735642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5186363" y="3743685"/>
            <a:ext cx="1066446" cy="4090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coding</a:t>
            </a:r>
          </a:p>
        </p:txBody>
      </p:sp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Arrow Connector 27"/>
          <p:cNvCxnSpPr>
            <a:endCxn id="20" idx="0"/>
          </p:cNvCxnSpPr>
          <p:nvPr/>
        </p:nvCxnSpPr>
        <p:spPr>
          <a:xfrm flipH="1">
            <a:off x="3589241" y="1016452"/>
            <a:ext cx="2468542" cy="9023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endCxn id="29" idx="0"/>
          </p:cNvCxnSpPr>
          <p:nvPr/>
        </p:nvCxnSpPr>
        <p:spPr>
          <a:xfrm flipH="1">
            <a:off x="5179629" y="1015812"/>
            <a:ext cx="898116" cy="9036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4"/>
          <p:cNvSpPr>
            <a:spLocks noGrp="1"/>
          </p:cNvSpPr>
          <p:nvPr>
            <p:ph idx="1"/>
          </p:nvPr>
        </p:nvSpPr>
        <p:spPr>
          <a:xfrm>
            <a:off x="2513012" y="1600200"/>
            <a:ext cx="8951999" cy="5029200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n-US" sz="3400" b="1" noProof="1">
                <a:solidFill>
                  <a:schemeClr val="tx2">
                    <a:lumMod val="75000"/>
                  </a:schemeClr>
                </a:solidFill>
              </a:rPr>
              <a:t>Peter Penev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noProof="1"/>
              <a:t>Technical Trainer @ Software University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Top performing student from the Software University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Deep interest in Data Structures &amp; Algorithms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cxnSp>
        <p:nvCxnSpPr>
          <p:cNvPr id="17" name="Straight Arrow Connector 16"/>
          <p:cNvCxnSpPr>
            <a:endCxn id="19" idx="0"/>
          </p:cNvCxnSpPr>
          <p:nvPr/>
        </p:nvCxnSpPr>
        <p:spPr>
          <a:xfrm>
            <a:off x="6077745" y="1016452"/>
            <a:ext cx="684277" cy="8280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endCxn id="21" idx="0"/>
          </p:cNvCxnSpPr>
          <p:nvPr/>
        </p:nvCxnSpPr>
        <p:spPr>
          <a:xfrm>
            <a:off x="6057783" y="1016452"/>
            <a:ext cx="2354868" cy="8280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00033" y="1844490"/>
            <a:ext cx="923978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0" name="Picture 4" descr="https://lh4.googleusercontent.com/-d_dsNtf5Px4/TnyFlHkpVgI/AAAAAAAAFvA/9r_JY2X6-So/w591-h587-no/Angel%2BGeorgiev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119257" y="1918816"/>
            <a:ext cx="939967" cy="114026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49723" y="1844490"/>
            <a:ext cx="1125855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6"/>
          <a:srcRect l="25056" t="507" r="20336" b="57440"/>
          <a:stretch/>
        </p:blipFill>
        <p:spPr>
          <a:xfrm>
            <a:off x="4686524" y="1919456"/>
            <a:ext cx="986209" cy="11396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6" name="TextBox 15"/>
          <p:cNvSpPr txBox="1"/>
          <p:nvPr/>
        </p:nvSpPr>
        <p:spPr>
          <a:xfrm>
            <a:off x="4494214" y="64793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Trainers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279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8586E-6 -3.7037E-7 L -0.55274 -0.07801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637" y="-39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8586E-6 -3.7037E-7 L -0.55274 -0.07801 " pathEditMode="relative" rAng="0" ptsTypes="AA">
                                      <p:cBhvr>
                                        <p:cTn id="61" dur="5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637" y="-39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  <p:bldP spid="12" grpI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/>
          <p:cNvCxnSpPr>
            <a:stCxn id="30" idx="2"/>
            <a:endCxn id="34" idx="0"/>
          </p:cNvCxnSpPr>
          <p:nvPr/>
        </p:nvCxnSpPr>
        <p:spPr>
          <a:xfrm>
            <a:off x="6094413" y="3417517"/>
            <a:ext cx="0" cy="10708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0" idx="2"/>
            <a:endCxn id="32" idx="0"/>
          </p:cNvCxnSpPr>
          <p:nvPr/>
        </p:nvCxnSpPr>
        <p:spPr>
          <a:xfrm flipH="1">
            <a:off x="2289750" y="3417517"/>
            <a:ext cx="3804663" cy="10708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30" idx="2"/>
            <a:endCxn id="37" idx="0"/>
          </p:cNvCxnSpPr>
          <p:nvPr/>
        </p:nvCxnSpPr>
        <p:spPr>
          <a:xfrm>
            <a:off x="6094413" y="3417517"/>
            <a:ext cx="3810002" cy="10708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198814" y="2807917"/>
            <a:ext cx="5791198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Programming Fundamentals Course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89551" y="448841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Scope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8304216" y="448841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Evaluation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494214" y="648048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Trainers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728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84501E-7 -3.33333E-6 L -0.00026 0.55995 " pathEditMode="relative" rAng="0" ptsTypes="AA">
                                      <p:cBhvr>
                                        <p:cTn id="6" dur="9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0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9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2" grpId="0" animBg="1"/>
      <p:bldP spid="37" grpId="0" animBg="1"/>
      <p:bldP spid="1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Arrow Connector 22"/>
          <p:cNvCxnSpPr>
            <a:endCxn id="15" idx="0"/>
          </p:cNvCxnSpPr>
          <p:nvPr/>
        </p:nvCxnSpPr>
        <p:spPr>
          <a:xfrm>
            <a:off x="6094413" y="1143000"/>
            <a:ext cx="0" cy="6920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endCxn id="11" idx="0"/>
          </p:cNvCxnSpPr>
          <p:nvPr/>
        </p:nvCxnSpPr>
        <p:spPr>
          <a:xfrm flipH="1">
            <a:off x="2816189" y="1143000"/>
            <a:ext cx="3278223" cy="6920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17" idx="0"/>
          </p:cNvCxnSpPr>
          <p:nvPr/>
        </p:nvCxnSpPr>
        <p:spPr>
          <a:xfrm>
            <a:off x="6094413" y="1143000"/>
            <a:ext cx="3276601" cy="6982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0" idx="2"/>
            <a:endCxn id="34" idx="0"/>
          </p:cNvCxnSpPr>
          <p:nvPr/>
        </p:nvCxnSpPr>
        <p:spPr>
          <a:xfrm>
            <a:off x="6094413" y="3417517"/>
            <a:ext cx="0" cy="10708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0" idx="2"/>
            <a:endCxn id="32" idx="0"/>
          </p:cNvCxnSpPr>
          <p:nvPr/>
        </p:nvCxnSpPr>
        <p:spPr>
          <a:xfrm flipH="1">
            <a:off x="2289750" y="3417517"/>
            <a:ext cx="3804663" cy="10708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30" idx="2"/>
            <a:endCxn id="37" idx="0"/>
          </p:cNvCxnSpPr>
          <p:nvPr/>
        </p:nvCxnSpPr>
        <p:spPr>
          <a:xfrm>
            <a:off x="6094413" y="3417517"/>
            <a:ext cx="3810002" cy="10708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198814" y="2807917"/>
            <a:ext cx="5791198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Programming Fundamentals Course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89551" y="448841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Scope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8304216" y="448841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Evaluation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494214" y="448841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Trainers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596989" y="1835020"/>
            <a:ext cx="2438400" cy="6858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Examination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875213" y="1835020"/>
            <a:ext cx="2438400" cy="67958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Activities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151814" y="1841239"/>
            <a:ext cx="2438400" cy="673361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Bonuses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598615" y="2686034"/>
            <a:ext cx="2436774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80%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875213" y="2661259"/>
            <a:ext cx="2436774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20%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153437" y="2666296"/>
            <a:ext cx="2436774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10%</a:t>
            </a:r>
          </a:p>
        </p:txBody>
      </p:sp>
      <p:cxnSp>
        <p:nvCxnSpPr>
          <p:cNvPr id="44" name="Straight Arrow Connector 43"/>
          <p:cNvCxnSpPr>
            <a:stCxn id="11" idx="2"/>
            <a:endCxn id="39" idx="0"/>
          </p:cNvCxnSpPr>
          <p:nvPr/>
        </p:nvCxnSpPr>
        <p:spPr>
          <a:xfrm>
            <a:off x="2816189" y="2520820"/>
            <a:ext cx="813" cy="1652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15" idx="2"/>
            <a:endCxn id="40" idx="0"/>
          </p:cNvCxnSpPr>
          <p:nvPr/>
        </p:nvCxnSpPr>
        <p:spPr>
          <a:xfrm flipH="1">
            <a:off x="6093600" y="2514600"/>
            <a:ext cx="813" cy="1466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>
            <a:off x="9371011" y="2508380"/>
            <a:ext cx="813" cy="1466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3376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0141E-6 2.22045E-16 L -0.31258 -0.56042 " pathEditMode="relative" rAng="0" ptsTypes="AA">
                                      <p:cBhvr>
                                        <p:cTn id="2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29" y="-280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2" grpId="0" animBg="1"/>
      <p:bldP spid="37" grpId="0" animBg="1"/>
      <p:bldP spid="16" grpId="0" animBg="1"/>
      <p:bldP spid="11" grpId="0" animBg="1"/>
      <p:bldP spid="15" grpId="0" animBg="1"/>
      <p:bldP spid="17" grpId="0" animBg="1"/>
      <p:bldP spid="39" grpId="0" animBg="1"/>
      <p:bldP spid="40" grpId="0" animBg="1"/>
      <p:bldP spid="4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Straight Arrow Connector 45"/>
          <p:cNvCxnSpPr>
            <a:stCxn id="21" idx="1"/>
            <a:endCxn id="41" idx="3"/>
          </p:cNvCxnSpPr>
          <p:nvPr/>
        </p:nvCxnSpPr>
        <p:spPr>
          <a:xfrm flipH="1">
            <a:off x="6064522" y="2971096"/>
            <a:ext cx="2088915" cy="6275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21" idx="1"/>
            <a:endCxn id="42" idx="3"/>
          </p:cNvCxnSpPr>
          <p:nvPr/>
        </p:nvCxnSpPr>
        <p:spPr>
          <a:xfrm flipH="1">
            <a:off x="6475412" y="2971096"/>
            <a:ext cx="1678025" cy="13266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20" idx="2"/>
            <a:endCxn id="45" idx="0"/>
          </p:cNvCxnSpPr>
          <p:nvPr/>
        </p:nvCxnSpPr>
        <p:spPr>
          <a:xfrm flipH="1">
            <a:off x="3493002" y="3270859"/>
            <a:ext cx="2600598" cy="215147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9" idx="3"/>
            <a:endCxn id="32" idx="1"/>
          </p:cNvCxnSpPr>
          <p:nvPr/>
        </p:nvCxnSpPr>
        <p:spPr>
          <a:xfrm>
            <a:off x="4035389" y="2990834"/>
            <a:ext cx="1906623" cy="27041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9" idx="3"/>
            <a:endCxn id="30" idx="1"/>
          </p:cNvCxnSpPr>
          <p:nvPr/>
        </p:nvCxnSpPr>
        <p:spPr>
          <a:xfrm>
            <a:off x="4035389" y="2990834"/>
            <a:ext cx="2821023" cy="131212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9" idx="3"/>
            <a:endCxn id="29" idx="1"/>
          </p:cNvCxnSpPr>
          <p:nvPr/>
        </p:nvCxnSpPr>
        <p:spPr>
          <a:xfrm>
            <a:off x="4035389" y="2990834"/>
            <a:ext cx="3231913" cy="6131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9" idx="3"/>
            <a:endCxn id="31" idx="1"/>
          </p:cNvCxnSpPr>
          <p:nvPr/>
        </p:nvCxnSpPr>
        <p:spPr>
          <a:xfrm>
            <a:off x="4035389" y="2990834"/>
            <a:ext cx="2363823" cy="20081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endCxn id="17" idx="0"/>
          </p:cNvCxnSpPr>
          <p:nvPr/>
        </p:nvCxnSpPr>
        <p:spPr>
          <a:xfrm>
            <a:off x="6094413" y="1143000"/>
            <a:ext cx="0" cy="6920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endCxn id="16" idx="0"/>
          </p:cNvCxnSpPr>
          <p:nvPr/>
        </p:nvCxnSpPr>
        <p:spPr>
          <a:xfrm flipH="1">
            <a:off x="2816189" y="1143000"/>
            <a:ext cx="3278223" cy="6920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18" idx="0"/>
          </p:cNvCxnSpPr>
          <p:nvPr/>
        </p:nvCxnSpPr>
        <p:spPr>
          <a:xfrm>
            <a:off x="6094413" y="1143000"/>
            <a:ext cx="3276601" cy="6982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596989" y="1835020"/>
            <a:ext cx="2438400" cy="6858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Examination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875213" y="1835020"/>
            <a:ext cx="2438400" cy="67958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Activities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151814" y="1841239"/>
            <a:ext cx="2438400" cy="673361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Bonuses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494212" y="648476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Evaluation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598615" y="2686034"/>
            <a:ext cx="2436774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80%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875213" y="2661259"/>
            <a:ext cx="2436774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20%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153437" y="2666296"/>
            <a:ext cx="2436774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10%</a:t>
            </a:r>
          </a:p>
        </p:txBody>
      </p:sp>
      <p:cxnSp>
        <p:nvCxnSpPr>
          <p:cNvPr id="22" name="Straight Arrow Connector 21"/>
          <p:cNvCxnSpPr>
            <a:endCxn id="19" idx="0"/>
          </p:cNvCxnSpPr>
          <p:nvPr/>
        </p:nvCxnSpPr>
        <p:spPr>
          <a:xfrm>
            <a:off x="2816189" y="2520820"/>
            <a:ext cx="813" cy="1652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endCxn id="20" idx="0"/>
          </p:cNvCxnSpPr>
          <p:nvPr/>
        </p:nvCxnSpPr>
        <p:spPr>
          <a:xfrm flipH="1">
            <a:off x="6093600" y="2514600"/>
            <a:ext cx="813" cy="1466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9371011" y="2508380"/>
            <a:ext cx="813" cy="1466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7267302" y="3333546"/>
            <a:ext cx="4313510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Simple Logic, Formatting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856412" y="4032560"/>
            <a:ext cx="4313510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Arrays, Lists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6399212" y="4728573"/>
            <a:ext cx="4313510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Strings &amp; </a:t>
            </a:r>
            <a:r>
              <a:rPr lang="en-US" sz="2800" dirty="0" err="1"/>
              <a:t>RegEx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5942012" y="5424586"/>
            <a:ext cx="4313510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Dictionaries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1751012" y="3328296"/>
            <a:ext cx="4313510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Attendance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2161902" y="4027310"/>
            <a:ext cx="4313510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Forum Activity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1336247" y="5422337"/>
            <a:ext cx="4313510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Exercises (Homework)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032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500"/>
                            </p:stCondLst>
                            <p:childTnLst>
                              <p:par>
                                <p:cTn id="1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500"/>
                            </p:stCondLst>
                            <p:childTnLst>
                              <p:par>
                                <p:cTn id="1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1" fill="hold">
                      <p:stCondLst>
                        <p:cond delay="indefinite"/>
                      </p:stCondLst>
                      <p:childTnLst>
                        <p:par>
                          <p:cTn id="202" fill="hold">
                            <p:stCondLst>
                              <p:cond delay="0"/>
                            </p:stCondLst>
                            <p:childTnLst>
                              <p:par>
                                <p:cTn id="20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2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4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7" fill="hold">
                            <p:stCondLst>
                              <p:cond delay="500"/>
                            </p:stCondLst>
                            <p:childTnLst>
                              <p:par>
                                <p:cTn id="258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0" fill="hold">
                      <p:stCondLst>
                        <p:cond delay="indefinite"/>
                      </p:stCondLst>
                      <p:childTnLst>
                        <p:par>
                          <p:cTn id="271" fill="hold">
                            <p:stCondLst>
                              <p:cond delay="0"/>
                            </p:stCondLst>
                            <p:childTnLst>
                              <p:par>
                                <p:cTn id="272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500"/>
                            </p:stCondLst>
                            <p:childTnLst>
                              <p:par>
                                <p:cTn id="2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8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1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0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3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6" grpId="2" animBg="1"/>
      <p:bldP spid="16" grpId="3" animBg="1"/>
      <p:bldP spid="17" grpId="0" animBg="1"/>
      <p:bldP spid="17" grpId="1" animBg="1"/>
      <p:bldP spid="17" grpId="2" animBg="1"/>
      <p:bldP spid="17" grpId="3" animBg="1"/>
      <p:bldP spid="18" grpId="0" animBg="1"/>
      <p:bldP spid="18" grpId="1" animBg="1"/>
      <p:bldP spid="18" grpId="2" animBg="1"/>
      <p:bldP spid="18" grpId="3" animBg="1"/>
      <p:bldP spid="19" grpId="0" animBg="1"/>
      <p:bldP spid="19" grpId="1" animBg="1"/>
      <p:bldP spid="19" grpId="2" animBg="1"/>
      <p:bldP spid="19" grpId="3" animBg="1"/>
      <p:bldP spid="20" grpId="0" animBg="1"/>
      <p:bldP spid="20" grpId="1" animBg="1"/>
      <p:bldP spid="20" grpId="2" animBg="1"/>
      <p:bldP spid="20" grpId="3" animBg="1"/>
      <p:bldP spid="21" grpId="0" animBg="1"/>
      <p:bldP spid="21" grpId="1" animBg="1"/>
      <p:bldP spid="21" grpId="2" animBg="1"/>
      <p:bldP spid="21" grpId="3" animBg="1"/>
      <p:bldP spid="29" grpId="0" animBg="1"/>
      <p:bldP spid="29" grpId="1" animBg="1"/>
      <p:bldP spid="29" grpId="2" animBg="1"/>
      <p:bldP spid="29" grpId="3" animBg="1"/>
      <p:bldP spid="30" grpId="0" animBg="1"/>
      <p:bldP spid="30" grpId="1" animBg="1"/>
      <p:bldP spid="30" grpId="2" animBg="1"/>
      <p:bldP spid="30" grpId="3" animBg="1"/>
      <p:bldP spid="31" grpId="0" animBg="1"/>
      <p:bldP spid="31" grpId="1" animBg="1"/>
      <p:bldP spid="31" grpId="2" animBg="1"/>
      <p:bldP spid="31" grpId="3" animBg="1"/>
      <p:bldP spid="32" grpId="0" animBg="1"/>
      <p:bldP spid="32" grpId="1" animBg="1"/>
      <p:bldP spid="32" grpId="2" animBg="1"/>
      <p:bldP spid="32" grpId="3" animBg="1"/>
      <p:bldP spid="41" grpId="1" animBg="1"/>
      <p:bldP spid="41" grpId="2" animBg="1"/>
      <p:bldP spid="42" grpId="1" animBg="1"/>
      <p:bldP spid="42" grpId="2" animBg="1"/>
      <p:bldP spid="45" grpId="0" animBg="1"/>
      <p:bldP spid="45" grpId="1" animBg="1"/>
      <p:bldP spid="45" grpId="2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Arrow Connector 22"/>
          <p:cNvCxnSpPr>
            <a:endCxn id="15" idx="0"/>
          </p:cNvCxnSpPr>
          <p:nvPr/>
        </p:nvCxnSpPr>
        <p:spPr>
          <a:xfrm>
            <a:off x="6094413" y="1143000"/>
            <a:ext cx="0" cy="6920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endCxn id="11" idx="0"/>
          </p:cNvCxnSpPr>
          <p:nvPr/>
        </p:nvCxnSpPr>
        <p:spPr>
          <a:xfrm flipH="1">
            <a:off x="2816189" y="1143000"/>
            <a:ext cx="3278223" cy="6920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17" idx="0"/>
          </p:cNvCxnSpPr>
          <p:nvPr/>
        </p:nvCxnSpPr>
        <p:spPr>
          <a:xfrm>
            <a:off x="6094413" y="1143000"/>
            <a:ext cx="3276601" cy="6982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0" idx="2"/>
            <a:endCxn id="34" idx="0"/>
          </p:cNvCxnSpPr>
          <p:nvPr/>
        </p:nvCxnSpPr>
        <p:spPr>
          <a:xfrm>
            <a:off x="6094413" y="3417517"/>
            <a:ext cx="0" cy="10708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0" idx="2"/>
            <a:endCxn id="32" idx="0"/>
          </p:cNvCxnSpPr>
          <p:nvPr/>
        </p:nvCxnSpPr>
        <p:spPr>
          <a:xfrm flipH="1">
            <a:off x="2289750" y="3417517"/>
            <a:ext cx="3804663" cy="10708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30" idx="2"/>
            <a:endCxn id="37" idx="0"/>
          </p:cNvCxnSpPr>
          <p:nvPr/>
        </p:nvCxnSpPr>
        <p:spPr>
          <a:xfrm>
            <a:off x="6094413" y="3417517"/>
            <a:ext cx="3810002" cy="10708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198814" y="2807917"/>
            <a:ext cx="5791198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Programming Fundamentals Course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89551" y="448841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Scope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494214" y="448841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Trainers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596989" y="1835020"/>
            <a:ext cx="2438400" cy="6858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Examination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875213" y="1835020"/>
            <a:ext cx="2438400" cy="67958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Activities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151814" y="1841239"/>
            <a:ext cx="2438400" cy="673361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Bonuses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598615" y="2686034"/>
            <a:ext cx="2436774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80%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875213" y="2661259"/>
            <a:ext cx="2436774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20%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153437" y="2666296"/>
            <a:ext cx="2436774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10%</a:t>
            </a:r>
          </a:p>
        </p:txBody>
      </p:sp>
      <p:cxnSp>
        <p:nvCxnSpPr>
          <p:cNvPr id="44" name="Straight Arrow Connector 43"/>
          <p:cNvCxnSpPr>
            <a:stCxn id="11" idx="2"/>
            <a:endCxn id="39" idx="0"/>
          </p:cNvCxnSpPr>
          <p:nvPr/>
        </p:nvCxnSpPr>
        <p:spPr>
          <a:xfrm>
            <a:off x="2816189" y="2520820"/>
            <a:ext cx="813" cy="1652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15" idx="2"/>
            <a:endCxn id="40" idx="0"/>
          </p:cNvCxnSpPr>
          <p:nvPr/>
        </p:nvCxnSpPr>
        <p:spPr>
          <a:xfrm flipH="1">
            <a:off x="6093600" y="2514600"/>
            <a:ext cx="813" cy="1466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>
            <a:off x="9371011" y="2508380"/>
            <a:ext cx="813" cy="1466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494212" y="648476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Evaluation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793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7037E-6 L 0.31258 0.55995 " pathEditMode="relative" rAng="0" ptsTypes="AA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603" y="283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1" animBg="1"/>
      <p:bldP spid="32" grpId="1" animBg="1"/>
      <p:bldP spid="16" grpId="1" animBg="1"/>
      <p:bldP spid="11" grpId="1" animBg="1"/>
      <p:bldP spid="15" grpId="1" animBg="1"/>
      <p:bldP spid="17" grpId="1" animBg="1"/>
      <p:bldP spid="39" grpId="1" animBg="1"/>
      <p:bldP spid="40" grpId="1" animBg="1"/>
      <p:bldP spid="43" grpId="1" animBg="1"/>
      <p:bldP spid="2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/>
          <p:cNvCxnSpPr>
            <a:stCxn id="30" idx="2"/>
            <a:endCxn id="34" idx="0"/>
          </p:cNvCxnSpPr>
          <p:nvPr/>
        </p:nvCxnSpPr>
        <p:spPr>
          <a:xfrm>
            <a:off x="6094413" y="3417517"/>
            <a:ext cx="0" cy="10708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2"/>
            <a:endCxn id="30" idx="0"/>
          </p:cNvCxnSpPr>
          <p:nvPr/>
        </p:nvCxnSpPr>
        <p:spPr>
          <a:xfrm>
            <a:off x="6094413" y="2145383"/>
            <a:ext cx="0" cy="6625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0" idx="2"/>
            <a:endCxn id="32" idx="0"/>
          </p:cNvCxnSpPr>
          <p:nvPr/>
        </p:nvCxnSpPr>
        <p:spPr>
          <a:xfrm flipH="1">
            <a:off x="2289750" y="3417517"/>
            <a:ext cx="3804663" cy="10708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30" idx="2"/>
            <a:endCxn id="37" idx="0"/>
          </p:cNvCxnSpPr>
          <p:nvPr/>
        </p:nvCxnSpPr>
        <p:spPr>
          <a:xfrm>
            <a:off x="6094413" y="3417517"/>
            <a:ext cx="3810002" cy="10708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198814" y="1604592"/>
            <a:ext cx="5791198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Tech Module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198814" y="2807917"/>
            <a:ext cx="5791198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Programming Fundamentals Course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494214" y="448841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Trainers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689551" y="448841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Scope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8304216" y="448841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Evaluation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490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/>
              <a:t>Students can either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Take RFID chip from SoftUni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Or use their own chip / card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/>
              <a:t>Register your chip number in your SoftUni profile: </a:t>
            </a:r>
            <a:r>
              <a:rPr lang="en-US" dirty="0">
                <a:hlinkClick r:id="rId2"/>
              </a:rPr>
              <a:t>https://softuni.bg/users/profile/show</a:t>
            </a:r>
            <a:endParaRPr lang="en-US" dirty="0"/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/>
              <a:t>Check-in at the reception every time</a:t>
            </a:r>
            <a:br>
              <a:rPr lang="en-US" dirty="0"/>
            </a:br>
            <a:r>
              <a:rPr lang="en-US" dirty="0"/>
              <a:t>when you come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/>
              <a:t>See your last visits in your profile: </a:t>
            </a:r>
            <a:r>
              <a:rPr lang="en-US" dirty="0">
                <a:hlinkClick r:id="rId2"/>
              </a:rPr>
              <a:t>https://softuni.bg/users/profile/show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RFID Chip</a:t>
            </a:r>
          </a:p>
        </p:txBody>
      </p:sp>
      <p:pic>
        <p:nvPicPr>
          <p:cNvPr id="11" name="Picture 2" descr="http://www.robotshop.com/media/catalog/product/cache/1/image/515x515/9df78eab33525d08d6e5fb8d27136e95/p/a/parallax-125khz-rfid-tag-key-fob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212" y="762000"/>
            <a:ext cx="2082394" cy="2082395"/>
          </a:xfrm>
          <a:prstGeom prst="roundRect">
            <a:avLst>
              <a:gd name="adj" fmla="val 1559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://www.stronglink-rfid.com/image/readers/sl102a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9286" y="3983074"/>
            <a:ext cx="2265326" cy="2265326"/>
          </a:xfrm>
          <a:prstGeom prst="roundRect">
            <a:avLst>
              <a:gd name="adj" fmla="val 1559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87284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0612" y="1900001"/>
            <a:ext cx="7086600" cy="820600"/>
          </a:xfrm>
        </p:spPr>
        <p:txBody>
          <a:bodyPr/>
          <a:lstStyle/>
          <a:p>
            <a:pPr algn="r"/>
            <a:r>
              <a:rPr lang="en-US" dirty="0"/>
              <a:t>Resources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2412" y="2862680"/>
            <a:ext cx="7924800" cy="719034"/>
          </a:xfrm>
        </p:spPr>
        <p:txBody>
          <a:bodyPr/>
          <a:lstStyle/>
          <a:p>
            <a:pPr algn="r"/>
            <a:r>
              <a:rPr lang="en-US" dirty="0"/>
              <a:t>What We Need Additionally?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2412" y="3752788"/>
            <a:ext cx="3918458" cy="26000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23188" y="3757290"/>
            <a:ext cx="1724025" cy="25955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8962" y="1219200"/>
            <a:ext cx="1619250" cy="1619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89413" y="457200"/>
            <a:ext cx="1600199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246812" y="438149"/>
            <a:ext cx="9144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694612" y="609599"/>
            <a:ext cx="762000" cy="783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09879" y="3990601"/>
            <a:ext cx="1734266" cy="2124386"/>
          </a:xfrm>
          <a:prstGeom prst="rect">
            <a:avLst/>
          </a:prstGeom>
          <a:noFill/>
          <a:effectLst>
            <a:glow rad="127000">
              <a:schemeClr val="accent4">
                <a:lumMod val="60000"/>
                <a:lumOff val="40000"/>
                <a:alpha val="2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rot="162075">
            <a:off x="2551718" y="867926"/>
            <a:ext cx="1297553" cy="1530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>
            <a:hlinkClick r:id="rId10"/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034658" y="2165349"/>
            <a:ext cx="2546154" cy="3624027"/>
          </a:xfrm>
          <a:prstGeom prst="rect">
            <a:avLst/>
          </a:prstGeom>
          <a:noFill/>
          <a:ln w="3175">
            <a:solidFill>
              <a:schemeClr val="tx1">
                <a:alpha val="7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64979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Programming Basics official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web site</a:t>
            </a:r>
            <a:r>
              <a:rPr lang="en-US" dirty="0"/>
              <a:t>:</a:t>
            </a:r>
          </a:p>
          <a:p>
            <a:pPr lvl="1"/>
            <a:endParaRPr lang="en-US" sz="2900" dirty="0"/>
          </a:p>
          <a:p>
            <a:pPr>
              <a:spcBef>
                <a:spcPts val="3600"/>
              </a:spcBef>
            </a:pPr>
            <a:r>
              <a:rPr lang="en-US" sz="3200" dirty="0"/>
              <a:t>Register for the "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Software University Forum</a:t>
            </a:r>
            <a:r>
              <a:rPr lang="en-US" sz="3200" dirty="0"/>
              <a:t>":</a:t>
            </a:r>
          </a:p>
          <a:p>
            <a:pPr lvl="1"/>
            <a:r>
              <a:rPr lang="en-US" dirty="0"/>
              <a:t>Discuss the course exercises with your colleagues</a:t>
            </a:r>
          </a:p>
          <a:p>
            <a:pPr lvl="1"/>
            <a:r>
              <a:rPr lang="en-US" dirty="0"/>
              <a:t>Find solutions for all course exercises</a:t>
            </a:r>
          </a:p>
          <a:p>
            <a:pPr lvl="1"/>
            <a:r>
              <a:rPr lang="en-US" dirty="0"/>
              <a:t>Share source code / discuss ideas / help each other</a:t>
            </a:r>
            <a:endParaRPr lang="en-US" sz="31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Web Site &amp; Forums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31812" y="1924966"/>
            <a:ext cx="11125202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https://softuni.bg/courses/programming-fundamentals/</a:t>
            </a: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sz="2600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9838412" y="3227514"/>
            <a:ext cx="1727241" cy="190045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ounded Rectangle 7"/>
          <p:cNvSpPr/>
          <p:nvPr/>
        </p:nvSpPr>
        <p:spPr>
          <a:xfrm>
            <a:off x="1702412" y="5627710"/>
            <a:ext cx="8784000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2600" b="1" noProof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hlinkClick r:id="rId5"/>
              </a:rPr>
              <a:t>https://softuni.bg/forum/categories/44/</a:t>
            </a:r>
            <a:endParaRPr lang="en-US" sz="2600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4499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lecture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slides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videos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homework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assignments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projects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/>
              <a:t>and other resources are open content, available for free</a:t>
            </a:r>
          </a:p>
          <a:p>
            <a:pPr lvl="1"/>
            <a:r>
              <a:rPr lang="en-US" dirty="0"/>
              <a:t>Visit the course web site to access the course resources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Programming Basics Slides and Videos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75412" y="3429000"/>
            <a:ext cx="2736000" cy="27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3625358" y="3371080"/>
            <a:ext cx="4818054" cy="29379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412" y="3471369"/>
            <a:ext cx="2780017" cy="2737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432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/>
              <a:t>#2811</a:t>
            </a:r>
            <a:endParaRPr lang="en-US" sz="6000" b="1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0370652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6412" y="1223121"/>
            <a:ext cx="9500823" cy="3717879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dirty="0"/>
              <a:t>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official textbook </a:t>
            </a:r>
            <a:r>
              <a:rPr lang="en-US" dirty="0"/>
              <a:t>for the course</a:t>
            </a:r>
          </a:p>
          <a:p>
            <a:pPr marL="533400" lvl="1" indent="-266700"/>
            <a:r>
              <a:rPr lang="en-US" dirty="0"/>
              <a:t>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Fundamentals of Computer Programming with C#</a:t>
            </a:r>
            <a:r>
              <a:rPr lang="en-US" dirty="0"/>
              <a:t>", by Svetlin Nakov &amp; Co., 2013, ISBN 9789544007737</a:t>
            </a:r>
          </a:p>
          <a:p>
            <a:pPr marL="533400" lvl="1" indent="-266700"/>
            <a:r>
              <a:rPr lang="en-US" dirty="0"/>
              <a:t>English and Bulgarian versions (as PDF, </a:t>
            </a:r>
            <a:r>
              <a:rPr lang="en-US" noProof="1"/>
              <a:t>ePub</a:t>
            </a:r>
            <a:r>
              <a:rPr lang="en-US" dirty="0"/>
              <a:t>, …)</a:t>
            </a:r>
          </a:p>
          <a:p>
            <a:pPr marL="533400" lvl="1" indent="-266700"/>
            <a:r>
              <a:rPr lang="en-US" dirty="0"/>
              <a:t>Freely downloadable from: </a:t>
            </a:r>
            <a:r>
              <a:rPr lang="en-US" dirty="0">
                <a:hlinkClick r:id="rId2"/>
              </a:rPr>
              <a:t>www.introprogramming.info</a:t>
            </a:r>
            <a:endParaRPr lang="en-US" dirty="0"/>
          </a:p>
          <a:p>
            <a:pPr marL="533400" lvl="1" indent="-266700"/>
            <a:endParaRPr lang="en-US" dirty="0">
              <a:hlinkClick r:id="rId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Free C# Fundamentals Textbook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48032" y="5301000"/>
            <a:ext cx="11692022" cy="1231800"/>
          </a:xfrm>
          <a:prstGeom prst="rect">
            <a:avLst/>
          </a:prstGeom>
        </p:spPr>
        <p:txBody>
          <a:bodyPr/>
          <a:lstStyle/>
          <a:p>
            <a:pPr indent="-342793" fontAlgn="base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tabLst>
                <a:tab pos="282575" algn="l"/>
              </a:tabLst>
              <a:defRPr/>
            </a:pPr>
            <a:r>
              <a:rPr lang="en-US" sz="3000" dirty="0"/>
              <a:t>The C# Programming courses @ SoftUni.bg partially follows the book</a:t>
            </a:r>
          </a:p>
          <a:p>
            <a:pPr indent="-342793" fontAlgn="base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tabLst>
                <a:tab pos="282575" algn="l"/>
              </a:tabLst>
              <a:defRPr/>
            </a:pPr>
            <a:r>
              <a:rPr lang="en-US" sz="3000" dirty="0"/>
              <a:t>Programming Fundamentals </a:t>
            </a:r>
            <a:r>
              <a:rPr lang="en-US" sz="3000" dirty="0">
                <a:sym typeface="Wingdings" pitchFamily="2" charset="2"/>
              </a:rPr>
              <a:t> chapters 2, 3, 7, 9, 11, 13, 14, 16, 18, 22</a:t>
            </a:r>
            <a:endParaRPr lang="bg-BG" sz="3000" dirty="0">
              <a:sym typeface="Wingdings" pitchFamily="2" charset="2"/>
            </a:endParaRPr>
          </a:p>
          <a:p>
            <a:pPr indent="-342793" fontAlgn="base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tabLst>
                <a:tab pos="282575" algn="l"/>
              </a:tabLst>
              <a:defRPr/>
            </a:pPr>
            <a:endParaRPr lang="en-US" sz="3000" dirty="0"/>
          </a:p>
        </p:txBody>
      </p:sp>
      <p:pic>
        <p:nvPicPr>
          <p:cNvPr id="3074" name="Picture 2">
            <a:hlinkClick r:id="rId3"/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73510" y="3224024"/>
            <a:ext cx="1224292" cy="1732347"/>
          </a:xfrm>
          <a:prstGeom prst="rect">
            <a:avLst/>
          </a:prstGeom>
          <a:ln w="3175">
            <a:solidFill>
              <a:schemeClr val="accent5">
                <a:lumMod val="60000"/>
                <a:lumOff val="40000"/>
                <a:alpha val="50000"/>
              </a:schemeClr>
            </a:solidFill>
          </a:ln>
          <a:effectLst>
            <a:outerShdw blurRad="292100" dist="139700" dir="2700000" algn="tl" rotWithShape="0">
              <a:schemeClr val="bg1">
                <a:alpha val="6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hlinkClick r:id="rId5"/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6388" y="1177835"/>
            <a:ext cx="1224292" cy="1742576"/>
          </a:xfrm>
          <a:prstGeom prst="rect">
            <a:avLst/>
          </a:prstGeom>
          <a:ln w="3175">
            <a:solidFill>
              <a:schemeClr val="accent5">
                <a:lumMod val="60000"/>
                <a:lumOff val="40000"/>
                <a:alpha val="50000"/>
              </a:schemeClr>
            </a:solidFill>
          </a:ln>
          <a:effectLst>
            <a:outerShdw blurRad="292100" dist="139700" dir="2700000" algn="tl" rotWithShape="0">
              <a:schemeClr val="bg1">
                <a:alpha val="6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16208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Software needed for this course: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Microsoft Windows (Win 10 / 8.1 / Win8 / Win7)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hlinkClick r:id="rId3"/>
              </a:rPr>
              <a:t>Visual Studio Community 2015</a:t>
            </a:r>
            <a:r>
              <a:rPr lang="en-US" dirty="0"/>
              <a:t> (a free version of VS 2015)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Visual Studio 2013, 2012, 2010 acceptable</a:t>
            </a:r>
            <a:r>
              <a:rPr lang="bg-BG" dirty="0"/>
              <a:t>, </a:t>
            </a:r>
            <a:r>
              <a:rPr lang="en-US" dirty="0"/>
              <a:t>but not recommended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.NET Framework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4.6</a:t>
            </a:r>
            <a:r>
              <a:rPr lang="en-US" dirty="0"/>
              <a:t> (included in Visual Studio)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Required Software</a:t>
            </a:r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623" t="-5636"/>
          <a:stretch/>
        </p:blipFill>
        <p:spPr bwMode="auto">
          <a:xfrm>
            <a:off x="7002553" y="4876800"/>
            <a:ext cx="3282859" cy="1337460"/>
          </a:xfrm>
          <a:prstGeom prst="roundRect">
            <a:avLst>
              <a:gd name="adj" fmla="val 3303"/>
            </a:avLst>
          </a:prstGeom>
          <a:solidFill>
            <a:srgbClr val="FFFFFF"/>
          </a:solidFill>
          <a:ln>
            <a:noFill/>
          </a:ln>
          <a:effectLst>
            <a:softEdge rad="31750"/>
          </a:effectLst>
          <a:extLst/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8612" y="4905565"/>
            <a:ext cx="4544492" cy="1281341"/>
          </a:xfrm>
          <a:prstGeom prst="roundRect">
            <a:avLst>
              <a:gd name="adj" fmla="val 3842"/>
            </a:avLst>
          </a:prstGeom>
          <a:ln w="6350">
            <a:solidFill>
              <a:srgbClr val="00B0F0">
                <a:alpha val="70000"/>
              </a:srgbClr>
            </a:solidFill>
          </a:ln>
        </p:spPr>
      </p:pic>
    </p:spTree>
    <p:extLst>
      <p:ext uri="{BB962C8B-B14F-4D97-AF65-F5344CB8AC3E}">
        <p14:creationId xmlns:p14="http://schemas.microsoft.com/office/powerpoint/2010/main" val="39146787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Programming Fundamentals – Course Intro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https://softuni.bg/courses/programming-fundamentals</a:t>
            </a:r>
            <a:endParaRPr lang="en-US" dirty="0"/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17" name="Picture 1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  <p:pic>
        <p:nvPicPr>
          <p:cNvPr id="13" name="Picture 12">
            <a:hlinkClick r:id="rId22"/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995783" y="2380769"/>
            <a:ext cx="1922519" cy="854925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38682936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  <a:p>
            <a:endParaRPr lang="bg-BG" sz="2400" dirty="0"/>
          </a:p>
          <a:p>
            <a:endParaRPr lang="bg-BG" sz="2400" dirty="0"/>
          </a:p>
          <a:p>
            <a:endParaRPr lang="bg-BG" sz="2400" dirty="0"/>
          </a:p>
          <a:p>
            <a:pPr>
              <a:spcBef>
                <a:spcPts val="2400"/>
              </a:spcBef>
            </a:pPr>
            <a:r>
              <a:rPr lang="en-US" sz="2400" dirty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4"/>
              </a:rPr>
              <a:t>Fundamentals of Computer Programming with C#</a:t>
            </a:r>
            <a:r>
              <a:rPr lang="en-US" sz="2000" dirty="0"/>
              <a:t>" book by Svetlin Nakov &amp; Co. under </a:t>
            </a:r>
            <a:r>
              <a:rPr lang="en-US" sz="2000" dirty="0">
                <a:hlinkClick r:id="rId5"/>
              </a:rPr>
              <a:t>CC-BY-SA</a:t>
            </a:r>
            <a:r>
              <a:rPr lang="en-US" sz="2000" dirty="0"/>
              <a:t> license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13548" y="3098209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SoftUni Diamond Partners</a:t>
            </a:r>
            <a:endParaRPr lang="bg-BG" dirty="0"/>
          </a:p>
        </p:txBody>
      </p:sp>
      <p:pic>
        <p:nvPicPr>
          <p:cNvPr id="18" name="Picture 17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3819" y="2661600"/>
            <a:ext cx="2113939" cy="1125018"/>
          </a:xfrm>
          <a:prstGeom prst="roundRect">
            <a:avLst>
              <a:gd name="adj" fmla="val 2953"/>
            </a:avLst>
          </a:prstGeom>
        </p:spPr>
      </p:pic>
      <p:pic>
        <p:nvPicPr>
          <p:cNvPr id="19" name="Picture 18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3820" y="1226382"/>
            <a:ext cx="2113939" cy="97003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2900" y="4250945"/>
            <a:ext cx="2531350" cy="997199"/>
          </a:xfrm>
          <a:prstGeom prst="roundRect">
            <a:avLst>
              <a:gd name="adj" fmla="val 3159"/>
            </a:avLst>
          </a:prstGeom>
        </p:spPr>
      </p:pic>
      <p:pic>
        <p:nvPicPr>
          <p:cNvPr id="21" name="Picture 20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3384" y="1229072"/>
            <a:ext cx="2519230" cy="967343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1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749318" y="2661600"/>
            <a:ext cx="4497427" cy="1125018"/>
          </a:xfrm>
          <a:prstGeom prst="roundRect">
            <a:avLst>
              <a:gd name="adj" fmla="val 3159"/>
            </a:avLst>
          </a:prstGeom>
        </p:spPr>
      </p:pic>
      <p:pic>
        <p:nvPicPr>
          <p:cNvPr id="23" name="Picture 22">
            <a:hlinkClick r:id="rId13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386248" y="4250944"/>
            <a:ext cx="3232130" cy="997200"/>
          </a:xfrm>
          <a:prstGeom prst="roundRect">
            <a:avLst>
              <a:gd name="adj" fmla="val 2953"/>
            </a:avLst>
          </a:prstGeom>
        </p:spPr>
      </p:pic>
      <p:pic>
        <p:nvPicPr>
          <p:cNvPr id="24" name="Picture 23">
            <a:hlinkClick r:id="rId15"/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980377" y="4250944"/>
            <a:ext cx="4838688" cy="1009256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17"/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749318" y="1226382"/>
            <a:ext cx="4497427" cy="970033"/>
          </a:xfrm>
          <a:prstGeom prst="roundRect">
            <a:avLst>
              <a:gd name="adj" fmla="val 3159"/>
            </a:avLst>
          </a:prstGeom>
        </p:spPr>
      </p:pic>
      <p:pic>
        <p:nvPicPr>
          <p:cNvPr id="26" name="Picture 25">
            <a:hlinkClick r:id="rId19"/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92900" y="5741935"/>
            <a:ext cx="7174822" cy="658865"/>
          </a:xfrm>
          <a:prstGeom prst="roundRect">
            <a:avLst>
              <a:gd name="adj" fmla="val 3159"/>
            </a:avLst>
          </a:prstGeom>
        </p:spPr>
      </p:pic>
      <p:pic>
        <p:nvPicPr>
          <p:cNvPr id="27" name="Picture 26">
            <a:hlinkClick r:id="rId21"/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492900" y="2661600"/>
            <a:ext cx="2531350" cy="1125018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2531531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Straight Arrow Connector 47"/>
          <p:cNvCxnSpPr>
            <a:stCxn id="7" idx="2"/>
            <a:endCxn id="44" idx="0"/>
          </p:cNvCxnSpPr>
          <p:nvPr/>
        </p:nvCxnSpPr>
        <p:spPr>
          <a:xfrm flipH="1">
            <a:off x="3198814" y="2145383"/>
            <a:ext cx="2895599" cy="6625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7" idx="2"/>
            <a:endCxn id="46" idx="0"/>
          </p:cNvCxnSpPr>
          <p:nvPr/>
        </p:nvCxnSpPr>
        <p:spPr>
          <a:xfrm>
            <a:off x="6094413" y="2145383"/>
            <a:ext cx="2895599" cy="6625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495047" y="2807917"/>
            <a:ext cx="5407533" cy="6096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Programming Fundamentals Course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286245" y="2807917"/>
            <a:ext cx="5407533" cy="3821483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Software Technologies Course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6551612" y="3726410"/>
            <a:ext cx="48767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HTML + JavaScript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6551612" y="4452351"/>
            <a:ext cx="48767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PHP + MySQL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6551612" y="5178292"/>
            <a:ext cx="48767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.NET Web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6551612" y="5904233"/>
            <a:ext cx="48767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Web</a:t>
            </a:r>
          </a:p>
        </p:txBody>
      </p:sp>
      <p:cxnSp>
        <p:nvCxnSpPr>
          <p:cNvPr id="42" name="Straight Arrow Connector 41"/>
          <p:cNvCxnSpPr>
            <a:stCxn id="30" idx="2"/>
            <a:endCxn id="34" idx="0"/>
          </p:cNvCxnSpPr>
          <p:nvPr/>
        </p:nvCxnSpPr>
        <p:spPr>
          <a:xfrm>
            <a:off x="6094413" y="3417517"/>
            <a:ext cx="0" cy="10708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2"/>
            <a:endCxn id="30" idx="0"/>
          </p:cNvCxnSpPr>
          <p:nvPr/>
        </p:nvCxnSpPr>
        <p:spPr>
          <a:xfrm>
            <a:off x="6094413" y="2145383"/>
            <a:ext cx="0" cy="6625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0" idx="2"/>
            <a:endCxn id="32" idx="0"/>
          </p:cNvCxnSpPr>
          <p:nvPr/>
        </p:nvCxnSpPr>
        <p:spPr>
          <a:xfrm flipH="1">
            <a:off x="2289750" y="3417517"/>
            <a:ext cx="3804663" cy="10708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30" idx="2"/>
            <a:endCxn id="37" idx="0"/>
          </p:cNvCxnSpPr>
          <p:nvPr/>
        </p:nvCxnSpPr>
        <p:spPr>
          <a:xfrm>
            <a:off x="6094413" y="3417517"/>
            <a:ext cx="3810002" cy="10708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198814" y="1604592"/>
            <a:ext cx="5791198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Tech Module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198814" y="2807917"/>
            <a:ext cx="5791198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Programming Fundamentals Course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494214" y="448841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Trainers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689551" y="448841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Scope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8304216" y="448841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Evaluation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446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4" grpId="1" animBg="1"/>
      <p:bldP spid="46" grpId="0" animBg="1"/>
      <p:bldP spid="46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30" grpId="0" animBg="1"/>
      <p:bldP spid="30" grpId="1" animBg="1"/>
      <p:bldP spid="34" grpId="0" animBg="1"/>
      <p:bldP spid="34" grpId="1" animBg="1"/>
      <p:bldP spid="32" grpId="0" animBg="1"/>
      <p:bldP spid="32" grpId="1" animBg="1"/>
      <p:bldP spid="37" grpId="0" animBg="1"/>
      <p:bldP spid="3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495047" y="2145383"/>
            <a:ext cx="5407533" cy="4379619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Standard C# API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75164" y="2823468"/>
            <a:ext cx="4876798" cy="32397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GitHub and Debugging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75164" y="3422987"/>
            <a:ext cx="4876798" cy="32397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Data Types and Methods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85768" y="3987837"/>
            <a:ext cx="4876798" cy="32397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Arrays, Lists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75164" y="4644960"/>
            <a:ext cx="4876798" cy="32397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Strings, Dictionaries, LINQ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85768" y="5239981"/>
            <a:ext cx="4876798" cy="32397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Objects and Classes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85768" y="5829379"/>
            <a:ext cx="4876798" cy="32397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Files and Exceptions</a:t>
            </a:r>
          </a:p>
        </p:txBody>
      </p:sp>
      <p:cxnSp>
        <p:nvCxnSpPr>
          <p:cNvPr id="42" name="Straight Arrow Connector 41"/>
          <p:cNvCxnSpPr>
            <a:stCxn id="30" idx="2"/>
            <a:endCxn id="34" idx="0"/>
          </p:cNvCxnSpPr>
          <p:nvPr/>
        </p:nvCxnSpPr>
        <p:spPr>
          <a:xfrm>
            <a:off x="6094413" y="3417517"/>
            <a:ext cx="0" cy="10708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2"/>
            <a:endCxn id="30" idx="0"/>
          </p:cNvCxnSpPr>
          <p:nvPr/>
        </p:nvCxnSpPr>
        <p:spPr>
          <a:xfrm>
            <a:off x="6094413" y="2145383"/>
            <a:ext cx="0" cy="6625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0" idx="2"/>
            <a:endCxn id="32" idx="0"/>
          </p:cNvCxnSpPr>
          <p:nvPr/>
        </p:nvCxnSpPr>
        <p:spPr>
          <a:xfrm flipH="1">
            <a:off x="2289750" y="3417517"/>
            <a:ext cx="3804663" cy="10708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30" idx="2"/>
            <a:endCxn id="37" idx="0"/>
          </p:cNvCxnSpPr>
          <p:nvPr/>
        </p:nvCxnSpPr>
        <p:spPr>
          <a:xfrm>
            <a:off x="6094413" y="3417517"/>
            <a:ext cx="3810002" cy="10708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198814" y="1604592"/>
            <a:ext cx="5791198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Tech Module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198814" y="2807917"/>
            <a:ext cx="5791198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Programming Fundamentals Course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494214" y="448841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Trainers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689551" y="448841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Scope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8304216" y="448841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Evaluation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6286247" y="2145383"/>
            <a:ext cx="5407533" cy="6096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Problem Solving Skills</a:t>
            </a:r>
          </a:p>
        </p:txBody>
      </p:sp>
      <p:cxnSp>
        <p:nvCxnSpPr>
          <p:cNvPr id="27" name="Straight Arrow Connector 26"/>
          <p:cNvCxnSpPr>
            <a:endCxn id="20" idx="0"/>
          </p:cNvCxnSpPr>
          <p:nvPr/>
        </p:nvCxnSpPr>
        <p:spPr>
          <a:xfrm flipH="1">
            <a:off x="3198814" y="1143000"/>
            <a:ext cx="2895599" cy="100238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21" idx="0"/>
          </p:cNvCxnSpPr>
          <p:nvPr/>
        </p:nvCxnSpPr>
        <p:spPr>
          <a:xfrm>
            <a:off x="6094413" y="1143000"/>
            <a:ext cx="2895601" cy="100238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470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74655E-7 2.22045E-16 L 0.31219 -0.56042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603" y="-280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500"/>
                            </p:stCondLst>
                            <p:childTnLst>
                              <p:par>
                                <p:cTn id="98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74655E-7 2.22045E-16 L 0.31219 -0.56042 " pathEditMode="relative" rAng="0" ptsTypes="AA">
                                      <p:cBhvr>
                                        <p:cTn id="99" dur="1000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603" y="-28032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8" grpId="0" animBg="1"/>
      <p:bldP spid="28" grpId="1" animBg="1"/>
      <p:bldP spid="7" grpId="0" animBg="1"/>
      <p:bldP spid="30" grpId="0" animBg="1"/>
      <p:bldP spid="30" grpId="1" animBg="1"/>
      <p:bldP spid="34" grpId="0" animBg="1"/>
      <p:bldP spid="34" grpId="1" animBg="1"/>
      <p:bldP spid="32" grpId="0" animBg="1"/>
      <p:bldP spid="32" grpId="1" animBg="1"/>
      <p:bldP spid="37" grpId="0" animBg="1"/>
      <p:bldP spid="37" grpId="1" animBg="1"/>
      <p:bldP spid="21" grpId="0" animBg="1"/>
      <p:bldP spid="21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Arrow Connector 21"/>
          <p:cNvCxnSpPr>
            <a:endCxn id="16" idx="0"/>
          </p:cNvCxnSpPr>
          <p:nvPr/>
        </p:nvCxnSpPr>
        <p:spPr>
          <a:xfrm flipH="1">
            <a:off x="3589241" y="1016452"/>
            <a:ext cx="2468542" cy="9023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endCxn id="25" idx="0"/>
          </p:cNvCxnSpPr>
          <p:nvPr/>
        </p:nvCxnSpPr>
        <p:spPr>
          <a:xfrm flipH="1">
            <a:off x="5179629" y="1015812"/>
            <a:ext cx="898116" cy="9036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endCxn id="36" idx="0"/>
          </p:cNvCxnSpPr>
          <p:nvPr/>
        </p:nvCxnSpPr>
        <p:spPr>
          <a:xfrm>
            <a:off x="6077745" y="1016452"/>
            <a:ext cx="684277" cy="8280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endCxn id="18" idx="0"/>
          </p:cNvCxnSpPr>
          <p:nvPr/>
        </p:nvCxnSpPr>
        <p:spPr>
          <a:xfrm>
            <a:off x="6057783" y="1016452"/>
            <a:ext cx="2354868" cy="8280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0" idx="2"/>
            <a:endCxn id="34" idx="0"/>
          </p:cNvCxnSpPr>
          <p:nvPr/>
        </p:nvCxnSpPr>
        <p:spPr>
          <a:xfrm>
            <a:off x="6094413" y="3417517"/>
            <a:ext cx="0" cy="10708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0" idx="2"/>
            <a:endCxn id="32" idx="0"/>
          </p:cNvCxnSpPr>
          <p:nvPr/>
        </p:nvCxnSpPr>
        <p:spPr>
          <a:xfrm flipH="1">
            <a:off x="2289750" y="3417517"/>
            <a:ext cx="3804663" cy="10708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30" idx="2"/>
            <a:endCxn id="37" idx="0"/>
          </p:cNvCxnSpPr>
          <p:nvPr/>
        </p:nvCxnSpPr>
        <p:spPr>
          <a:xfrm>
            <a:off x="6094413" y="3417517"/>
            <a:ext cx="3810002" cy="10708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198814" y="2807917"/>
            <a:ext cx="5791198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Programming Fundamentals Course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89551" y="448841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Scope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8304216" y="448841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Evaluation</a:t>
            </a:r>
            <a:endParaRPr lang="en-US" dirty="0"/>
          </a:p>
        </p:txBody>
      </p:sp>
      <p:pic>
        <p:nvPicPr>
          <p:cNvPr id="36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00033" y="1844490"/>
            <a:ext cx="923978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Picture 4" descr="https://lh4.googleusercontent.com/-d_dsNtf5Px4/TnyFlHkpVgI/AAAAAAAAFvA/9r_JY2X6-So/w591-h587-no/Angel%2BGeorgiev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119257" y="1918816"/>
            <a:ext cx="939967" cy="114026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49723" y="1844490"/>
            <a:ext cx="1125855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5"/>
          <a:srcRect l="25056" t="507" r="20336" b="57440"/>
          <a:stretch/>
        </p:blipFill>
        <p:spPr>
          <a:xfrm>
            <a:off x="4686524" y="1919456"/>
            <a:ext cx="986209" cy="11396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4" name="TextBox 33"/>
          <p:cNvSpPr txBox="1"/>
          <p:nvPr/>
        </p:nvSpPr>
        <p:spPr>
          <a:xfrm>
            <a:off x="4494214" y="448841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Trainers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1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045E-16 L 0 -0.56042 " pathEditMode="relative" rAng="0" ptsTypes="AA">
                                      <p:cBhvr>
                                        <p:cTn id="2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80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2" grpId="0" animBg="1"/>
      <p:bldP spid="37" grpId="0" animBg="1"/>
      <p:bldP spid="34" grpId="2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/>
          <p:cNvCxnSpPr>
            <a:endCxn id="16" idx="0"/>
          </p:cNvCxnSpPr>
          <p:nvPr/>
        </p:nvCxnSpPr>
        <p:spPr>
          <a:xfrm>
            <a:off x="6077745" y="1016452"/>
            <a:ext cx="684277" cy="8280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18" idx="0"/>
          </p:cNvCxnSpPr>
          <p:nvPr/>
        </p:nvCxnSpPr>
        <p:spPr>
          <a:xfrm>
            <a:off x="6057783" y="1016452"/>
            <a:ext cx="2354868" cy="8280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endCxn id="17" idx="0"/>
          </p:cNvCxnSpPr>
          <p:nvPr/>
        </p:nvCxnSpPr>
        <p:spPr>
          <a:xfrm flipH="1">
            <a:off x="3589241" y="1016452"/>
            <a:ext cx="2468542" cy="9023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endCxn id="20" idx="0"/>
          </p:cNvCxnSpPr>
          <p:nvPr/>
        </p:nvCxnSpPr>
        <p:spPr>
          <a:xfrm flipH="1">
            <a:off x="5179629" y="1015812"/>
            <a:ext cx="898116" cy="9036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4"/>
          <p:cNvSpPr>
            <a:spLocks noGrp="1"/>
          </p:cNvSpPr>
          <p:nvPr>
            <p:ph idx="1"/>
          </p:nvPr>
        </p:nvSpPr>
        <p:spPr>
          <a:xfrm>
            <a:off x="2513012" y="1600200"/>
            <a:ext cx="8951999" cy="50292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Angel Georgiev</a:t>
            </a:r>
            <a:endParaRPr lang="en-US" dirty="0"/>
          </a:p>
          <a:p>
            <a:pPr lvl="1"/>
            <a:r>
              <a:rPr lang="en-US" dirty="0"/>
              <a:t>Training Director</a:t>
            </a:r>
            <a:br>
              <a:rPr lang="en-US" dirty="0"/>
            </a:br>
            <a:r>
              <a:rPr lang="en-US" dirty="0"/>
              <a:t>@ Software University</a:t>
            </a:r>
            <a:r>
              <a:rPr lang="bg-BG" dirty="0"/>
              <a:t> (</a:t>
            </a:r>
            <a:r>
              <a:rPr lang="en-US" noProof="1"/>
              <a:t>SoftUni</a:t>
            </a:r>
            <a:r>
              <a:rPr lang="bg-BG" dirty="0"/>
              <a:t>)</a:t>
            </a:r>
            <a:endParaRPr lang="en-US" dirty="0"/>
          </a:p>
          <a:p>
            <a:pPr lvl="1"/>
            <a:r>
              <a:rPr lang="en-US" dirty="0"/>
              <a:t>10 years of experience as trainer</a:t>
            </a:r>
            <a:endParaRPr lang="bg-BG" dirty="0"/>
          </a:p>
          <a:p>
            <a:pPr lvl="1"/>
            <a:r>
              <a:rPr lang="en-US" dirty="0"/>
              <a:t>6 years of experience in sales and marketing</a:t>
            </a:r>
            <a:endParaRPr lang="bg-BG" dirty="0"/>
          </a:p>
          <a:p>
            <a:pPr lvl="1"/>
            <a:r>
              <a:rPr lang="bg-BG" dirty="0"/>
              <a:t>4+</a:t>
            </a:r>
            <a:r>
              <a:rPr lang="en-US" dirty="0"/>
              <a:t> years of programming experience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16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00033" y="1844490"/>
            <a:ext cx="923978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Picture 4" descr="https://lh4.googleusercontent.com/-d_dsNtf5Px4/TnyFlHkpVgI/AAAAAAAAFvA/9r_JY2X6-So/w591-h587-no/Angel%2BGeorgiev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119257" y="1918816"/>
            <a:ext cx="939967" cy="114026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49723" y="1844490"/>
            <a:ext cx="1125855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6"/>
          <a:srcRect l="25056" t="507" r="20336" b="57440"/>
          <a:stretch/>
        </p:blipFill>
        <p:spPr>
          <a:xfrm>
            <a:off x="4686524" y="1919456"/>
            <a:ext cx="986209" cy="11396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1" name="TextBox 10"/>
          <p:cNvSpPr txBox="1"/>
          <p:nvPr/>
        </p:nvSpPr>
        <p:spPr>
          <a:xfrm>
            <a:off x="4494214" y="64793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Trainers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425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7142E-6 -2.96296E-6 L -0.15707 -0.0831 " pathEditMode="relative" rAng="0" ptsTypes="AA">
                                      <p:cBhvr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54" y="-41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7142E-6 -2.96296E-6 L -0.15707 -0.0831 " pathEditMode="relative" rAng="0" ptsTypes="AA">
                                      <p:cBhvr>
                                        <p:cTn id="71" dur="5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54" y="-41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  <p:bldP spid="14" grpId="1" uiExpand="1" build="p"/>
      <p:bldP spid="11" grpId="0" animBg="1"/>
      <p:bldP spid="11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Arrow Connector 13"/>
          <p:cNvCxnSpPr>
            <a:endCxn id="16" idx="0"/>
          </p:cNvCxnSpPr>
          <p:nvPr/>
        </p:nvCxnSpPr>
        <p:spPr>
          <a:xfrm>
            <a:off x="6077745" y="1016452"/>
            <a:ext cx="684277" cy="8280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18" idx="0"/>
          </p:cNvCxnSpPr>
          <p:nvPr/>
        </p:nvCxnSpPr>
        <p:spPr>
          <a:xfrm>
            <a:off x="6057783" y="1016452"/>
            <a:ext cx="2354868" cy="8280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endCxn id="17" idx="0"/>
          </p:cNvCxnSpPr>
          <p:nvPr/>
        </p:nvCxnSpPr>
        <p:spPr>
          <a:xfrm flipH="1">
            <a:off x="3589241" y="1016452"/>
            <a:ext cx="2468542" cy="9023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endCxn id="20" idx="0"/>
          </p:cNvCxnSpPr>
          <p:nvPr/>
        </p:nvCxnSpPr>
        <p:spPr>
          <a:xfrm flipH="1">
            <a:off x="5179629" y="1015812"/>
            <a:ext cx="898116" cy="9036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4"/>
          <p:cNvSpPr>
            <a:spLocks noGrp="1"/>
          </p:cNvSpPr>
          <p:nvPr>
            <p:ph idx="1"/>
          </p:nvPr>
        </p:nvSpPr>
        <p:spPr>
          <a:xfrm>
            <a:off x="2513012" y="1600200"/>
            <a:ext cx="8951999" cy="5029200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n-US" sz="3400" b="1" noProof="1">
                <a:solidFill>
                  <a:schemeClr val="tx2">
                    <a:lumMod val="75000"/>
                  </a:schemeClr>
                </a:solidFill>
              </a:rPr>
              <a:t>Georgi Stoimenov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noProof="1"/>
              <a:t>Technical Trainer @ Software University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Top performing student from the Software University</a:t>
            </a:r>
            <a:endParaRPr lang="en-US" sz="3400" b="1" noProof="1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pic>
        <p:nvPicPr>
          <p:cNvPr id="16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00033" y="1844490"/>
            <a:ext cx="923978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Picture 4" descr="https://lh4.googleusercontent.com/-d_dsNtf5Px4/TnyFlHkpVgI/AAAAAAAAFvA/9r_JY2X6-So/w591-h587-no/Angel%2BGeorgiev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119257" y="1918816"/>
            <a:ext cx="939967" cy="114026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49723" y="1844490"/>
            <a:ext cx="1125855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6"/>
          <a:srcRect l="25056" t="507" r="20336" b="57440"/>
          <a:stretch/>
        </p:blipFill>
        <p:spPr>
          <a:xfrm>
            <a:off x="4686524" y="1919456"/>
            <a:ext cx="986209" cy="11396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1" name="TextBox 10"/>
          <p:cNvSpPr txBox="1"/>
          <p:nvPr/>
        </p:nvSpPr>
        <p:spPr>
          <a:xfrm>
            <a:off x="4494214" y="64793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Trainers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509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1412E-7 -2.96296E-6 L -0.28744 -0.0831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379" y="-41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1412E-7 -2.96296E-6 L -0.28744 -0.0831 " pathEditMode="relative" rAng="0" ptsTypes="AA">
                                      <p:cBhvr>
                                        <p:cTn id="54" dur="50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379" y="-41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  <p:bldP spid="12" grpId="1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Arrow Connector 13"/>
          <p:cNvCxnSpPr>
            <a:endCxn id="16" idx="0"/>
          </p:cNvCxnSpPr>
          <p:nvPr/>
        </p:nvCxnSpPr>
        <p:spPr>
          <a:xfrm>
            <a:off x="6077745" y="1016452"/>
            <a:ext cx="684277" cy="8280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18" idx="0"/>
          </p:cNvCxnSpPr>
          <p:nvPr/>
        </p:nvCxnSpPr>
        <p:spPr>
          <a:xfrm>
            <a:off x="6057783" y="1016452"/>
            <a:ext cx="2354868" cy="8280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endCxn id="17" idx="0"/>
          </p:cNvCxnSpPr>
          <p:nvPr/>
        </p:nvCxnSpPr>
        <p:spPr>
          <a:xfrm flipH="1">
            <a:off x="3589241" y="1016452"/>
            <a:ext cx="2468542" cy="9023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endCxn id="20" idx="0"/>
          </p:cNvCxnSpPr>
          <p:nvPr/>
        </p:nvCxnSpPr>
        <p:spPr>
          <a:xfrm flipH="1">
            <a:off x="5179629" y="1015812"/>
            <a:ext cx="898116" cy="9036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4"/>
          <p:cNvSpPr>
            <a:spLocks noGrp="1"/>
          </p:cNvSpPr>
          <p:nvPr>
            <p:ph idx="1"/>
          </p:nvPr>
        </p:nvSpPr>
        <p:spPr>
          <a:xfrm>
            <a:off x="2513012" y="1600200"/>
            <a:ext cx="8951999" cy="5029200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n-US" sz="3400" b="1" noProof="1">
                <a:solidFill>
                  <a:schemeClr val="tx2">
                    <a:lumMod val="75000"/>
                  </a:schemeClr>
                </a:solidFill>
              </a:rPr>
              <a:t>Simeon Sheytanov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noProof="1"/>
              <a:t>Technical Trainer @ Software University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Top performing student from the Software University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Programming experience with C#, Java, C++, Python, JavaScript, PHP, VB, Assembler and other programming languages 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600" noProof="1"/>
              <a:t>Interested in game development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pic>
        <p:nvPicPr>
          <p:cNvPr id="16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00033" y="1844490"/>
            <a:ext cx="923978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Picture 4" descr="https://lh4.googleusercontent.com/-d_dsNtf5Px4/TnyFlHkpVgI/AAAAAAAAFvA/9r_JY2X6-So/w591-h587-no/Angel%2BGeorgiev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119257" y="1918816"/>
            <a:ext cx="939967" cy="114026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49723" y="1844490"/>
            <a:ext cx="1125855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6"/>
          <a:srcRect l="25056" t="507" r="20336" b="57440"/>
          <a:stretch/>
        </p:blipFill>
        <p:spPr>
          <a:xfrm>
            <a:off x="4686524" y="1919456"/>
            <a:ext cx="986209" cy="11396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1" name="TextBox 10"/>
          <p:cNvSpPr txBox="1"/>
          <p:nvPr/>
        </p:nvSpPr>
        <p:spPr>
          <a:xfrm>
            <a:off x="4494214" y="647930"/>
            <a:ext cx="3200398" cy="5407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Trainers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239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875E-6 -3.7037E-7 L -0.41742 -0.07801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878" y="-39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875E-6 -3.7037E-7 L -0.41742 -0.07801 " pathEditMode="relative" rAng="0" ptsTypes="AA">
                                      <p:cBhvr>
                                        <p:cTn id="68" dur="5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878" y="-39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  <p:bldP spid="12" grpId="1" build="p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SoftUni</Template>
  <TotalTime>0</TotalTime>
  <Words>707</Words>
  <Application>Microsoft Office PowerPoint</Application>
  <PresentationFormat>Custom</PresentationFormat>
  <Paragraphs>197</Paragraphs>
  <Slides>24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Consolas</vt:lpstr>
      <vt:lpstr>Wingdings</vt:lpstr>
      <vt:lpstr>Wingdings 2</vt:lpstr>
      <vt:lpstr>SoftUni 16x9</vt:lpstr>
      <vt:lpstr>1_SoftUni 16x9</vt:lpstr>
      <vt:lpstr>Programming Fundamentals</vt:lpstr>
      <vt:lpstr>Questions</vt:lpstr>
      <vt:lpstr>SoftUni Diamond Partners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RFID Chip</vt:lpstr>
      <vt:lpstr>Resources</vt:lpstr>
      <vt:lpstr>Course Web Site &amp; Forums</vt:lpstr>
      <vt:lpstr>The Programming Basics Slides and Videos</vt:lpstr>
      <vt:lpstr>The Free C# Fundamentals Textbook</vt:lpstr>
      <vt:lpstr>Required Software</vt:lpstr>
      <vt:lpstr>Programming Fundamentals – Course Intro</vt:lpstr>
      <vt:lpstr>License</vt:lpstr>
      <vt:lpstr>Free Trainings @ Software University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Fundamentals: Course Introduction</dc:title>
  <dc:subject>Programming Fundamentals Course</dc:subject>
  <dc:creator/>
  <cp:keywords>C#, programming, course, SoftUni, Software University</cp:keywords>
  <dc:description>Programming Fundamentals Course @ SoftUni - https://softuni.bg/courses/programming-fundamentals</dc:description>
  <cp:lastModifiedBy/>
  <cp:revision>1</cp:revision>
  <dcterms:created xsi:type="dcterms:W3CDTF">2014-01-02T17:00:34Z</dcterms:created>
  <dcterms:modified xsi:type="dcterms:W3CDTF">2016-09-19T07:31:07Z</dcterms:modified>
  <cp:category>computer programming;programming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